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309" r:id="rId5"/>
    <p:sldId id="306" r:id="rId6"/>
    <p:sldId id="312" r:id="rId7"/>
    <p:sldId id="313" r:id="rId8"/>
    <p:sldId id="314" r:id="rId9"/>
    <p:sldId id="315" r:id="rId10"/>
    <p:sldId id="316" r:id="rId11"/>
    <p:sldId id="317" r:id="rId12"/>
    <p:sldId id="318" r:id="rId13"/>
    <p:sldId id="319" r:id="rId14"/>
    <p:sldId id="292" r:id="rId15"/>
    <p:sldId id="320" r:id="rId16"/>
    <p:sldId id="321" r:id="rId17"/>
    <p:sldId id="305" r:id="rId18"/>
  </p:sldIdLst>
  <p:sldSz cx="12192000" cy="6858000"/>
  <p:notesSz cx="6858000" cy="9144000"/>
  <p:defaultTextStyle>
    <a:defPPr rtl="0">
      <a:defRPr lang="ja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作成者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B29B56-2F39-4AAE-9B19-060797F8B367}" v="13" dt="2024-01-03T19:21:39.45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24" autoAdjust="0"/>
  </p:normalViewPr>
  <p:slideViewPr>
    <p:cSldViewPr snapToGrid="0">
      <p:cViewPr varScale="1">
        <p:scale>
          <a:sx n="69" d="100"/>
          <a:sy n="69" d="100"/>
        </p:scale>
        <p:origin x="780" y="66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01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o Nishino" userId="e5246dca6cb590e7" providerId="LiveId" clId="{DBB29B56-2F39-4AAE-9B19-060797F8B367}"/>
    <pc:docChg chg="undo custSel modSld sldOrd">
      <pc:chgData name="Mao Nishino" userId="e5246dca6cb590e7" providerId="LiveId" clId="{DBB29B56-2F39-4AAE-9B19-060797F8B367}" dt="2024-01-04T18:40:49.816" v="209"/>
      <pc:docMkLst>
        <pc:docMk/>
      </pc:docMkLst>
      <pc:sldChg chg="modSp mod modAnim">
        <pc:chgData name="Mao Nishino" userId="e5246dca6cb590e7" providerId="LiveId" clId="{DBB29B56-2F39-4AAE-9B19-060797F8B367}" dt="2024-01-03T19:10:43.899" v="9"/>
        <pc:sldMkLst>
          <pc:docMk/>
          <pc:sldMk cId="3330399329" sldId="312"/>
        </pc:sldMkLst>
        <pc:spChg chg="mod">
          <ac:chgData name="Mao Nishino" userId="e5246dca6cb590e7" providerId="LiveId" clId="{DBB29B56-2F39-4AAE-9B19-060797F8B367}" dt="2024-01-03T19:10:39.261" v="7" actId="1076"/>
          <ac:spMkLst>
            <pc:docMk/>
            <pc:sldMk cId="3330399329" sldId="312"/>
            <ac:spMk id="20" creationId="{B15BEF8F-091B-CA74-0BF9-9738765F2ADA}"/>
          </ac:spMkLst>
        </pc:spChg>
      </pc:sldChg>
      <pc:sldChg chg="modSp mod">
        <pc:chgData name="Mao Nishino" userId="e5246dca6cb590e7" providerId="LiveId" clId="{DBB29B56-2F39-4AAE-9B19-060797F8B367}" dt="2024-01-03T19:27:23.161" v="207" actId="20577"/>
        <pc:sldMkLst>
          <pc:docMk/>
          <pc:sldMk cId="1583300013" sldId="320"/>
        </pc:sldMkLst>
        <pc:graphicFrameChg chg="mod modGraphic">
          <ac:chgData name="Mao Nishino" userId="e5246dca6cb590e7" providerId="LiveId" clId="{DBB29B56-2F39-4AAE-9B19-060797F8B367}" dt="2024-01-03T19:27:23.161" v="207" actId="20577"/>
          <ac:graphicFrameMkLst>
            <pc:docMk/>
            <pc:sldMk cId="1583300013" sldId="320"/>
            <ac:graphicFrameMk id="7" creationId="{6E29FC34-2EE4-CBD0-40F9-273AF98389DD}"/>
          </ac:graphicFrameMkLst>
        </pc:graphicFrameChg>
      </pc:sldChg>
      <pc:sldChg chg="modSp mod ord">
        <pc:chgData name="Mao Nishino" userId="e5246dca6cb590e7" providerId="LiveId" clId="{DBB29B56-2F39-4AAE-9B19-060797F8B367}" dt="2024-01-04T18:40:49.816" v="209"/>
        <pc:sldMkLst>
          <pc:docMk/>
          <pc:sldMk cId="2306355838" sldId="321"/>
        </pc:sldMkLst>
        <pc:spChg chg="mod">
          <ac:chgData name="Mao Nishino" userId="e5246dca6cb590e7" providerId="LiveId" clId="{DBB29B56-2F39-4AAE-9B19-060797F8B367}" dt="2024-01-03T19:11:41.567" v="37" actId="20577"/>
          <ac:spMkLst>
            <pc:docMk/>
            <pc:sldMk cId="2306355838" sldId="321"/>
            <ac:spMk id="6" creationId="{03D5F4E2-EA4C-659C-189E-688795068008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3A28675-3944-43DE-B1B1-EA2A48ADD8B5}" type="datetime1"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2024/1/4</a:t>
            </a:fld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‹#›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C15F27C-B7B6-41AE-A050-BD58099F2A4B}" type="datetime1">
              <a:rPr lang="ja-JP" altLang="en-US" noProof="0" smtClean="0"/>
              <a:t>2024/1/4</a:t>
            </a:fld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ja-JP" altLang="en-US" noProof="0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D6B913A0-8194-43AB-8CE1-D8825DE3150C}" type="slidenum">
              <a:rPr lang="en-US" altLang="ja-JP" noProof="0" smtClean="0"/>
              <a:pPr/>
              <a:t>‹#›</a:t>
            </a:fld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eiryo UI" panose="020B0604030504040204" pitchFamily="50" charset="-128"/>
        <a:ea typeface="Meiryo UI" panose="020B0604030504040204" pitchFamily="50" charset="-128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672755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D6B913A0-8194-43AB-8CE1-D8825DE3150C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2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11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243726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n-US" altLang="ja-JP" smtClean="0">
                <a:latin typeface="Meiryo UI" panose="020B0604030504040204" pitchFamily="50" charset="-128"/>
                <a:ea typeface="Meiryo UI" panose="020B0604030504040204" pitchFamily="50" charset="-128"/>
              </a:rPr>
              <a:t>14</a:t>
            </a:fld>
            <a:endParaRPr lang="ja-JP" altLang="en-US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093347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プレースホルダー 8" descr="背景がピンク色のヤシの葉の写真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長方形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9" name="サブタイトル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altLang="ja-JP" noProof="0"/>
              <a:t>Click to edit Master subtitle style</a:t>
            </a:r>
            <a:endParaRPr lang="ja-JP" altLang="en-US" noProof="0"/>
          </a:p>
        </p:txBody>
      </p:sp>
      <p:sp>
        <p:nvSpPr>
          <p:cNvPr id="11" name="図プレースホルダー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リスクと利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プレースホルダー 44" descr="ヤシの葉の写真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長方形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タイトル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12" name="図プレースホルダー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クリックしてマスター テキストのスタイルを編集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クリックしてマスター テキストのスタイルを編集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4BB8C564-BB79-4948-AE71-831C0FCC5EB1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5CEABB6-07DC-46E8-9B57-56EC44A396E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キ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図プレースホルダー 8" descr="2 枚のヤシの葉に挟まれたノート PC のキーボードの写真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長方形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5" name="タイトル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2" name="図プレースホルダー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912E4F0-591E-436E-B2DA-3A3734E4EEB2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5CEABB6-07DC-46E8-9B57-56EC44A396E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クリックしてマスター テキストのスタイルを編集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ja-JP" altLang="en-US" noProof="0"/>
              <a:t>クリックしてマスター テキストのスタイルを編集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860413-812C-4FC3-B746-4786ECF44061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90CCE4-B48E-4ABF-B217-4EBEA3494E38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主要な概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0D532AF-E34D-4665-BC2B-0AB0F463F09B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ja-JP" noProof="0" smtClean="0"/>
              <a:t>‹#›</a:t>
            </a:fld>
            <a:endParaRPr lang="ja-JP" altLang="en-US" noProof="0"/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ありがとうございまし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プレースホルダー 13" descr="葉のクローズアップ写真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長方形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CAEA0AE1-0182-485D-B77F-978FC003608F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5CEABB6-07DC-46E8-9B57-56EC44A396E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経営理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プレースホルダー 8" descr="ヤシの木の葉の写真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長方形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8" name="図プレースホルダー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5CBF9D2A-6AA2-42A4-835C-06752581DA29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5CEABB6-07DC-46E8-9B57-56EC44A396E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チー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図プレースホルダー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8" name="図プレースホルダー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13" name="テキスト プレースホルダー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ja-JP" altLang="en-US" noProof="0"/>
              <a:t>名前</a:t>
            </a:r>
          </a:p>
        </p:txBody>
      </p:sp>
      <p:sp>
        <p:nvSpPr>
          <p:cNvPr id="14" name="テキスト プレースホルダー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ja-JP" altLang="en-US" noProof="0"/>
              <a:t>タイトル</a:t>
            </a:r>
          </a:p>
        </p:txBody>
      </p:sp>
      <p:sp>
        <p:nvSpPr>
          <p:cNvPr id="9" name="図プレースホルダー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15" name="テキスト プレースホルダー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ja-JP" altLang="en-US" noProof="0"/>
              <a:t>名前</a:t>
            </a:r>
          </a:p>
        </p:txBody>
      </p:sp>
      <p:sp>
        <p:nvSpPr>
          <p:cNvPr id="16" name="テキスト プレースホルダー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ja-JP" altLang="en-US" noProof="0"/>
              <a:t>タイトル</a:t>
            </a:r>
          </a:p>
        </p:txBody>
      </p:sp>
      <p:sp>
        <p:nvSpPr>
          <p:cNvPr id="10" name="図プレースホルダー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17" name="テキスト プレースホルダー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ja-JP" altLang="en-US" noProof="0"/>
              <a:t>名前</a:t>
            </a:r>
          </a:p>
        </p:txBody>
      </p:sp>
      <p:sp>
        <p:nvSpPr>
          <p:cNvPr id="18" name="テキスト プレースホルダー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ja-JP" altLang="en-US" noProof="0"/>
              <a:t>タイトル</a:t>
            </a:r>
          </a:p>
        </p:txBody>
      </p:sp>
      <p:sp>
        <p:nvSpPr>
          <p:cNvPr id="11" name="図プレースホルダー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19" name="テキスト プレースホルダー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ja-JP" altLang="en-US" noProof="0"/>
              <a:t>名前</a:t>
            </a:r>
          </a:p>
        </p:txBody>
      </p:sp>
      <p:sp>
        <p:nvSpPr>
          <p:cNvPr id="20" name="テキスト プレースホルダー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ja-JP" altLang="en-US" noProof="0"/>
              <a:t>タイトル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6457330-8071-462A-886F-92F5E416D9A7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組織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図プレースホルダー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8A9A97-D68C-4F05-AF20-7A15B338E224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n-US" altLang="ja-JP" noProof="0" smtClean="0"/>
              <a:t>‹#›</a:t>
            </a:fld>
            <a:endParaRPr lang="ja-JP" altLang="en-US" noProof="0"/>
          </a:p>
        </p:txBody>
      </p:sp>
      <p:sp>
        <p:nvSpPr>
          <p:cNvPr id="21" name="SmartArt プレースホルダー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n-US" altLang="ja-JP" noProof="0"/>
              <a:t>Click icon to add SmartArt graphic</a:t>
            </a:r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機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図プレースホルダー 17" descr="植物のクローズアップ写真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長方形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9" name="タイトル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10" name="コンテンツ プレースホルダー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3" name="コンテンツ プレースホルダー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2" name="コンテンツ プレースホルダー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5" name="コンテンツ プレースホルダー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4" name="コンテンツ プレースホルダー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1" name="コンテンツ プレースホルダー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7" name="コンテンツ プレースホルダー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16" name="コンテンツ プレースホルダー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A933B8B7-656B-4121-89F3-C50063D998D9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5CEABB6-07DC-46E8-9B57-56EC44A396E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市場の概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図プレースホルダー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長方形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8" name="コンテンツ プレースホルダー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9" name="コンテンツ プレースホルダー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880326EF-48C4-45A1-9235-BAA0470DC832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5CEABB6-07DC-46E8-9B57-56EC44A396E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 ヘッダー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図プレースホルダー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13" name="長方形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9" name="図プレースホルダー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C9F347EA-1BA8-44C5-B9E9-A81C085596AC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5CEABB6-07DC-46E8-9B57-56EC44A396E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ビジネスの概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図プレースホルダー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icon to add picture</a:t>
            </a:r>
            <a:endParaRPr lang="ja-JP" altLang="en-US" noProof="0"/>
          </a:p>
        </p:txBody>
      </p:sp>
      <p:sp>
        <p:nvSpPr>
          <p:cNvPr id="8" name="長方形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ja-JP" altLang="en-US" sz="3600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US" noProof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ja-JP" altLang="en-US" noProof="0"/>
              <a:t>クリックしてテキストを編集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17F61DCF-BB22-4046-852B-057B0C225D0B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5CEABB6-07DC-46E8-9B57-56EC44A396E5}" type="slidenum">
              <a:rPr lang="en-US" altLang="ja-JP" noProof="0" smtClean="0"/>
              <a:pPr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ムライ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en-US" altLang="ja-JP" noProof="0"/>
              <a:t>Click to edit Master title style</a:t>
            </a:r>
            <a:endParaRPr lang="ja-JP" altLang="en-ZA" noProof="0"/>
          </a:p>
        </p:txBody>
      </p:sp>
      <p:sp>
        <p:nvSpPr>
          <p:cNvPr id="64" name="テキスト プレースホルダー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ja-JP" altLang="en-US" noProof="0"/>
              <a:t>アイテムのタイトル</a:t>
            </a:r>
            <a:endParaRPr lang="ja-JP" altLang="en-ZA" noProof="0"/>
          </a:p>
        </p:txBody>
      </p:sp>
      <p:sp>
        <p:nvSpPr>
          <p:cNvPr id="38" name="テキスト プレースホルダー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ja-JP" altLang="en-US" noProof="0"/>
              <a:t>年</a:t>
            </a:r>
            <a:endParaRPr lang="ja-JP" altLang="en-ZA" noProof="0"/>
          </a:p>
        </p:txBody>
      </p:sp>
      <p:sp>
        <p:nvSpPr>
          <p:cNvPr id="39" name="テキスト プレースホルダー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0" name="テキスト プレースホルダー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1" name="テキスト プレースホルダー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2" name="テキスト プレースホルダー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4" name="テキスト プレースホルダー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5" name="テキスト プレースホルダー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6" name="テキスト プレースホルダー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8" name="テキスト プレースホルダー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9" name="テキスト プレースホルダー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7" name="テキスト プレースホルダー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50" name="テキスト プレースホルダー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51" name="テキスト プレースホルダー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43" name="テキスト プレースホルダー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ja-JP" altLang="en-US" noProof="0"/>
              <a:t>年</a:t>
            </a:r>
            <a:endParaRPr lang="ja-JP" altLang="en-ZA" noProof="0"/>
          </a:p>
        </p:txBody>
      </p:sp>
      <p:sp>
        <p:nvSpPr>
          <p:cNvPr id="52" name="テキスト プレースホルダー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53" name="テキスト プレースホルダー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54" name="テキスト プレースホルダー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55" name="テキスト プレースホルダー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56" name="テキスト プレースホルダー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57" name="テキスト プレースホルダー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58" name="テキスト プレースホルダー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60" name="テキスト プレースホルダー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61" name="テキスト プレースホルダー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59" name="テキスト プレースホルダー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62" name="テキスト プレースホルダー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63" name="テキスト プレースホルダー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n-US" altLang="ja-JP" noProof="0"/>
              <a:t>MM</a:t>
            </a:r>
            <a:endParaRPr lang="ja-JP" altLang="en-ZA" noProof="0"/>
          </a:p>
        </p:txBody>
      </p:sp>
      <p:sp>
        <p:nvSpPr>
          <p:cNvPr id="33" name="日付プレースホルダー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20D30A1D-097C-49DE-BA4F-2E0C8ACAB401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34" name="フッター プレースホルダー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35" name="スライド番号プレースホルダー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ja-JP" noProof="0" smtClean="0"/>
              <a:t>‹#›</a:t>
            </a:fld>
            <a:endParaRPr lang="ja-JP" altLang="en-US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ja-JP" altLang="en-US" noProof="0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ja-JP" altLang="en-US" noProof="0"/>
              <a:t>クリックしてマスター テキストのスタイルを編集</a:t>
            </a:r>
          </a:p>
          <a:p>
            <a:pPr lvl="1" rtl="0"/>
            <a:r>
              <a:rPr lang="ja-JP" altLang="en-US" noProof="0"/>
              <a:t>第 </a:t>
            </a:r>
            <a:r>
              <a:rPr lang="en-US" altLang="ja-JP" noProof="0"/>
              <a:t>2 </a:t>
            </a:r>
            <a:r>
              <a:rPr lang="ja-JP" altLang="en-US" noProof="0"/>
              <a:t>レベル</a:t>
            </a:r>
          </a:p>
          <a:p>
            <a:pPr lvl="2" rtl="0"/>
            <a:r>
              <a:rPr lang="ja-JP" altLang="en-US" noProof="0"/>
              <a:t>第 </a:t>
            </a:r>
            <a:r>
              <a:rPr lang="en-US" altLang="ja-JP" noProof="0"/>
              <a:t>3 </a:t>
            </a:r>
            <a:r>
              <a:rPr lang="ja-JP" altLang="en-US" noProof="0"/>
              <a:t>レベル</a:t>
            </a:r>
          </a:p>
          <a:p>
            <a:pPr lvl="3" rtl="0"/>
            <a:r>
              <a:rPr lang="ja-JP" altLang="en-US" noProof="0"/>
              <a:t>第 </a:t>
            </a:r>
            <a:r>
              <a:rPr lang="en-US" altLang="ja-JP" noProof="0"/>
              <a:t>4 </a:t>
            </a:r>
            <a:r>
              <a:rPr lang="ja-JP" altLang="en-US" noProof="0"/>
              <a:t>レベル</a:t>
            </a:r>
          </a:p>
          <a:p>
            <a:pPr lvl="4" rtl="0"/>
            <a:r>
              <a:rPr lang="ja-JP" altLang="en-US" noProof="0"/>
              <a:t>第 </a:t>
            </a:r>
            <a:r>
              <a:rPr lang="en-US" altLang="ja-JP" noProof="0"/>
              <a:t>5 </a:t>
            </a:r>
            <a:r>
              <a:rPr lang="ja-JP" altLang="en-US" noProof="0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79FBE0B2-FA2C-4F93-BCE1-744F30737BF4}" type="datetime1">
              <a:rPr lang="en-US" altLang="ja-JP" noProof="0" smtClean="0">
                <a:latin typeface="Meiryo UI" panose="020B0604030504040204" pitchFamily="50" charset="-128"/>
                <a:ea typeface="Meiryo UI" panose="020B0604030504040204" pitchFamily="50" charset="-128"/>
              </a:rPr>
              <a:t>1/4/2024</a:t>
            </a:fld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lang="en-US" altLang="ja-JP" noProof="0"/>
              <a:t>Tallahassee Crime Map</a:t>
            </a:r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fld id="{B5CEABB6-07DC-46E8-9B57-56EC44A396E5}" type="slidenum">
              <a:rPr lang="en-US" altLang="ja-JP" noProof="0" smtClean="0"/>
              <a:pPr/>
              <a:t>‹#›</a:t>
            </a:fld>
            <a:endParaRPr lang="ja-JP" altLang="en-US" noProof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32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Meiryo UI" panose="020B0604030504040204" pitchFamily="50" charset="-128"/>
          <a:ea typeface="Meiryo UI" panose="020B0604030504040204" pitchFamily="50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/>
              <a:t>Tallahassee Crime Map</a:t>
            </a:r>
            <a:endParaRPr lang="ja-JP" altLang="en-US" dirty="0"/>
          </a:p>
        </p:txBody>
      </p:sp>
      <p:sp>
        <p:nvSpPr>
          <p:cNvPr id="23" name="サブタイトル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546230"/>
            <a:ext cx="3937416" cy="870897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dirty="0"/>
              <a:t>Project Proposal</a:t>
            </a:r>
          </a:p>
          <a:p>
            <a:pPr rtl="0"/>
            <a:r>
              <a:rPr lang="en-US" altLang="ja-JP" dirty="0"/>
              <a:t>Mao Nishino</a:t>
            </a:r>
          </a:p>
          <a:p>
            <a:pPr rtl="0"/>
            <a:endParaRPr lang="ja-JP" altLang="en-US" dirty="0"/>
          </a:p>
        </p:txBody>
      </p:sp>
      <p:pic>
        <p:nvPicPr>
          <p:cNvPr id="16" name="図プレースホルダー 15" descr="グラフを描画している 2 人の男性の写真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A32-0064-DB33-8655-3C622AF6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Conditional GAN (Pix2pix)</a:t>
            </a:r>
            <a:endParaRPr kumimoji="1" lang="ja-JP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085FD-105F-B6FB-69BD-601D92A5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8700C66-5D1E-44E1-B461-E09FF53B71CD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B0DE-8997-5A0C-3C8D-E02ED799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5586-8FF8-A949-5ABF-54C2CEA05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10</a:t>
            </a:fld>
            <a:endParaRPr lang="ja-JP" alt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1C05DF-B8E6-7A35-13BB-A6932628263C}"/>
              </a:ext>
            </a:extLst>
          </p:cNvPr>
          <p:cNvSpPr/>
          <p:nvPr/>
        </p:nvSpPr>
        <p:spPr>
          <a:xfrm>
            <a:off x="3519054" y="3885813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G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DFB6E11-FF1F-D7C2-33E0-4CDD70637751}"/>
              </a:ext>
            </a:extLst>
          </p:cNvPr>
          <p:cNvSpPr/>
          <p:nvPr/>
        </p:nvSpPr>
        <p:spPr>
          <a:xfrm>
            <a:off x="2698173" y="4209151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993A214-C13D-9380-45D4-1DBE926F4FCC}"/>
              </a:ext>
            </a:extLst>
          </p:cNvPr>
          <p:cNvSpPr/>
          <p:nvPr/>
        </p:nvSpPr>
        <p:spPr>
          <a:xfrm>
            <a:off x="4776352" y="4224863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15BEF8F-091B-CA74-0BF9-9738765F2ADA}"/>
              </a:ext>
            </a:extLst>
          </p:cNvPr>
          <p:cNvSpPr txBox="1"/>
          <p:nvPr/>
        </p:nvSpPr>
        <p:spPr>
          <a:xfrm flipH="1">
            <a:off x="838200" y="1402237"/>
            <a:ext cx="10515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After training, a crime map generator is born.</a:t>
            </a:r>
            <a:endParaRPr kumimoji="1" lang="ja-JP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1032C7-D165-98C5-4269-CDB79D88A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532" y="3705277"/>
            <a:ext cx="1431560" cy="138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07321DC8-B070-F369-C15C-120A5777B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103" y="3744422"/>
            <a:ext cx="1431560" cy="142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453E2F0-4ABE-A21B-6F8D-27311C919D9D}"/>
              </a:ext>
            </a:extLst>
          </p:cNvPr>
          <p:cNvSpPr txBox="1"/>
          <p:nvPr/>
        </p:nvSpPr>
        <p:spPr>
          <a:xfrm>
            <a:off x="5509103" y="5144544"/>
            <a:ext cx="1710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Fake crime map</a:t>
            </a:r>
            <a:endParaRPr kumimoji="1" lang="ja-JP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C002F2-A222-6E06-C45E-1F1AEC94B492}"/>
              </a:ext>
            </a:extLst>
          </p:cNvPr>
          <p:cNvSpPr txBox="1"/>
          <p:nvPr/>
        </p:nvSpPr>
        <p:spPr>
          <a:xfrm>
            <a:off x="1292551" y="5120058"/>
            <a:ext cx="1270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Actual map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140557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 rtlCol="0">
            <a:normAutofit/>
          </a:bodyPr>
          <a:lstStyle/>
          <a:p>
            <a:pPr rtl="0"/>
            <a:r>
              <a:rPr lang="en-US" altLang="ja-JP" sz="3600" dirty="0"/>
              <a:t>Team Structure</a:t>
            </a:r>
            <a:endParaRPr lang="ja-JP" altLang="en-US" sz="3600" dirty="0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2ACEAC8-9981-4A69-A3CD-BABCCC4776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D937C2FE-7382-45D0-B605-3D2DDB1D9ACC}" type="datetime1">
              <a:rPr lang="en-US" altLang="ja-JP" smtClean="0"/>
              <a:t>1/4/2024</a:t>
            </a:fld>
            <a:endParaRPr lang="ja-JP" altLang="en-US" dirty="0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7164BDA-6240-43FA-897D-C5284AC3B0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ja-JP"/>
              <a:t>Tallahassee Crime Map</a:t>
            </a:r>
            <a:endParaRPr lang="ja-JP" altLang="en-US" dirty="0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6B4E214-2330-4B23-B2DE-B23F90535E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ja-JP" smtClean="0"/>
              <a:pPr rtl="0"/>
              <a:t>11</a:t>
            </a:fld>
            <a:endParaRPr lang="ja-JP" altLang="en-US" dirty="0"/>
          </a:p>
        </p:txBody>
      </p:sp>
      <p:sp>
        <p:nvSpPr>
          <p:cNvPr id="11" name="Rectangle: Single Corner Rounded 10">
            <a:extLst>
              <a:ext uri="{FF2B5EF4-FFF2-40B4-BE49-F238E27FC236}">
                <a16:creationId xmlns:a16="http://schemas.microsoft.com/office/drawing/2014/main" id="{B801989B-56BE-934C-CB0A-305C889BB28A}"/>
              </a:ext>
            </a:extLst>
          </p:cNvPr>
          <p:cNvSpPr/>
          <p:nvPr/>
        </p:nvSpPr>
        <p:spPr>
          <a:xfrm>
            <a:off x="1219200" y="1812925"/>
            <a:ext cx="3784600" cy="3632200"/>
          </a:xfrm>
          <a:prstGeom prst="round1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3200" b="1" dirty="0">
                <a:solidFill>
                  <a:schemeClr val="tx1"/>
                </a:solidFill>
              </a:rPr>
              <a:t>Team A</a:t>
            </a:r>
          </a:p>
          <a:p>
            <a:endParaRPr kumimoji="1" lang="en-US" altLang="ja-JP" sz="3200" b="1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b="1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Çağatay</a:t>
            </a:r>
            <a:r>
              <a:rPr lang="en-US" altLang="ja-JP" sz="2400" b="1" i="0" dirty="0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 </a:t>
            </a:r>
            <a:r>
              <a:rPr lang="en-US" altLang="ja-JP" sz="2400" b="1" i="0" dirty="0" err="1">
                <a:solidFill>
                  <a:srgbClr val="050505"/>
                </a:solidFill>
                <a:effectLst/>
                <a:latin typeface="Segoe UI Historic" panose="020B0502040204020203" pitchFamily="34" charset="0"/>
              </a:rPr>
              <a:t>Ayhan</a:t>
            </a:r>
            <a:endParaRPr lang="en-US" altLang="ja-JP" sz="2400" b="1" i="0" dirty="0">
              <a:solidFill>
                <a:srgbClr val="050505"/>
              </a:solidFill>
              <a:effectLst/>
              <a:latin typeface="Segoe UI Historic" panose="020B0502040204020203" pitchFamily="34" charset="0"/>
            </a:endParaRPr>
          </a:p>
          <a:p>
            <a:endParaRPr lang="en-US" altLang="ja-JP" sz="2400" b="1" i="0" dirty="0">
              <a:solidFill>
                <a:srgbClr val="050505"/>
              </a:solidFill>
              <a:effectLst/>
              <a:latin typeface="Segoe UI Historic" panose="020B0502040204020203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kumimoji="1" lang="en-US" altLang="ja-JP" sz="2400" b="1" dirty="0" err="1">
                <a:solidFill>
                  <a:schemeClr val="tx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Ece</a:t>
            </a:r>
            <a:r>
              <a:rPr kumimoji="1" lang="en-US" altLang="ja-JP" sz="2400" b="1" dirty="0">
                <a:solidFill>
                  <a:schemeClr val="tx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 </a:t>
            </a:r>
            <a:r>
              <a:rPr kumimoji="1" lang="en-US" altLang="ja-JP" sz="2400" b="1" dirty="0" err="1">
                <a:solidFill>
                  <a:schemeClr val="tx1"/>
                </a:solidFill>
                <a:latin typeface="Segoe UI Historic" panose="020B0502040204020203" pitchFamily="34" charset="0"/>
                <a:ea typeface="Segoe UI Historic" panose="020B0502040204020203" pitchFamily="34" charset="0"/>
                <a:cs typeface="Segoe UI Historic" panose="020B0502040204020203" pitchFamily="34" charset="0"/>
              </a:rPr>
              <a:t>Karaçam</a:t>
            </a:r>
            <a:endParaRPr kumimoji="1" lang="ja-JP" altLang="en-US" sz="2400" b="1" dirty="0">
              <a:solidFill>
                <a:schemeClr val="tx1"/>
              </a:solidFill>
              <a:latin typeface="Segoe UI Historic" panose="020B0502040204020203" pitchFamily="34" charset="0"/>
              <a:cs typeface="Segoe UI Historic" panose="020B0502040204020203" pitchFamily="34" charset="0"/>
            </a:endParaRPr>
          </a:p>
        </p:txBody>
      </p:sp>
      <p:sp>
        <p:nvSpPr>
          <p:cNvPr id="12" name="Rectangle: Single Corner Rounded 11">
            <a:extLst>
              <a:ext uri="{FF2B5EF4-FFF2-40B4-BE49-F238E27FC236}">
                <a16:creationId xmlns:a16="http://schemas.microsoft.com/office/drawing/2014/main" id="{4DDD8D8E-5EDC-7D81-8730-2D2B310CE588}"/>
              </a:ext>
            </a:extLst>
          </p:cNvPr>
          <p:cNvSpPr/>
          <p:nvPr/>
        </p:nvSpPr>
        <p:spPr>
          <a:xfrm>
            <a:off x="6985000" y="1812925"/>
            <a:ext cx="3784600" cy="3632200"/>
          </a:xfrm>
          <a:prstGeom prst="round1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en-US" altLang="ja-JP" sz="3200" b="1" dirty="0">
                <a:solidFill>
                  <a:schemeClr val="tx1"/>
                </a:solidFill>
              </a:rPr>
              <a:t>Team B</a:t>
            </a:r>
          </a:p>
          <a:p>
            <a:endParaRPr kumimoji="1" lang="en-US" altLang="ja-JP" sz="3200" b="1" dirty="0">
              <a:solidFill>
                <a:schemeClr val="tx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ja-JP" sz="2400" b="1" dirty="0">
                <a:solidFill>
                  <a:srgbClr val="050505"/>
                </a:solidFill>
                <a:latin typeface="Segoe UI Historic" panose="020B0502040204020203" pitchFamily="34" charset="0"/>
              </a:rPr>
              <a:t>Abdullah Malik</a:t>
            </a:r>
          </a:p>
          <a:p>
            <a:endParaRPr kumimoji="1" lang="en-US" altLang="ja-JP" sz="3200" b="1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ja-JP" sz="2400" b="1" dirty="0">
                <a:solidFill>
                  <a:srgbClr val="050505"/>
                </a:solidFill>
                <a:latin typeface="Segoe UI Historic" panose="020B0502040204020203" pitchFamily="34" charset="0"/>
              </a:rPr>
              <a:t> Munawar Ali</a:t>
            </a:r>
            <a:endParaRPr lang="en-US" altLang="ja-JP" sz="2400" b="1" dirty="0">
              <a:solidFill>
                <a:srgbClr val="050505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C52C636B-13C0-60F2-2D11-408A678812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r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ja-JP" altLang="ja-JP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inherit"/>
              </a:rPr>
              <a:t>Abdullah Malik</a:t>
            </a:r>
            <a:endParaRPr kumimoji="0" lang="ja-JP" altLang="ja-JP" sz="1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ja-JP" altLang="ja-JP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kumimoji="0" lang="ja-JP" altLang="ja-JP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: Single Corner Rounded 14">
            <a:extLst>
              <a:ext uri="{FF2B5EF4-FFF2-40B4-BE49-F238E27FC236}">
                <a16:creationId xmlns:a16="http://schemas.microsoft.com/office/drawing/2014/main" id="{AD826EBB-0E97-736A-2463-70264AB298C2}"/>
              </a:ext>
            </a:extLst>
          </p:cNvPr>
          <p:cNvSpPr/>
          <p:nvPr/>
        </p:nvSpPr>
        <p:spPr>
          <a:xfrm>
            <a:off x="2711452" y="4648200"/>
            <a:ext cx="6769096" cy="796925"/>
          </a:xfrm>
          <a:prstGeom prst="round1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altLang="ja-JP" sz="2400" b="1" dirty="0">
                <a:solidFill>
                  <a:srgbClr val="050505"/>
                </a:solidFill>
                <a:latin typeface="Segoe UI Historic" panose="020B0502040204020203" pitchFamily="34" charset="0"/>
              </a:rPr>
              <a:t>Management/Support</a:t>
            </a:r>
          </a:p>
          <a:p>
            <a:pPr algn="ctr"/>
            <a:r>
              <a:rPr lang="en-US" altLang="ja-JP" sz="2400" b="1" dirty="0">
                <a:solidFill>
                  <a:srgbClr val="050505"/>
                </a:solidFill>
                <a:latin typeface="Segoe UI Historic" panose="020B0502040204020203" pitchFamily="34" charset="0"/>
              </a:rPr>
              <a:t>Mao Nishino</a:t>
            </a:r>
          </a:p>
        </p:txBody>
      </p:sp>
    </p:spTree>
    <p:extLst>
      <p:ext uri="{BB962C8B-B14F-4D97-AF65-F5344CB8AC3E}">
        <p14:creationId xmlns:p14="http://schemas.microsoft.com/office/powerpoint/2010/main" val="31977636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C8AF3-96E0-79BF-C884-D063FE46A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7783"/>
            <a:ext cx="10515600" cy="640080"/>
          </a:xfrm>
        </p:spPr>
        <p:txBody>
          <a:bodyPr/>
          <a:lstStyle/>
          <a:p>
            <a:r>
              <a:rPr kumimoji="1" lang="en-US" altLang="ja-JP" dirty="0"/>
              <a:t>Rough plan</a:t>
            </a:r>
            <a:endParaRPr kumimoji="1" lang="ja-JP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6D98A6-B955-8AF7-D4B0-5A1320920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08A9A97-D68C-4F05-AF20-7A15B338E224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9282FA-2AA5-7644-84D2-2B44657E4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BBF703-2EDF-1805-C785-41D3D0240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12</a:t>
            </a:fld>
            <a:endParaRPr lang="ja-JP" altLang="en-US" noProof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E29FC34-2EE4-CBD0-40F9-273AF98389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2239656"/>
              </p:ext>
            </p:extLst>
          </p:nvPr>
        </p:nvGraphicFramePr>
        <p:xfrm>
          <a:off x="1701800" y="1047863"/>
          <a:ext cx="8127999" cy="56257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2637652151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5375756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982446763"/>
                    </a:ext>
                  </a:extLst>
                </a:gridCol>
              </a:tblGrid>
              <a:tr h="53775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Week 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Team A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Team B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61013053"/>
                  </a:ext>
                </a:extLst>
              </a:tr>
              <a:tr h="53775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Today-Feb 1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Learn Git -&gt; Understand how pix2pix and </a:t>
                      </a:r>
                      <a:r>
                        <a:rPr kumimoji="1" lang="en-US" altLang="ja-JP" dirty="0" err="1">
                          <a:solidFill>
                            <a:schemeClr val="tx1"/>
                          </a:solidFill>
                        </a:rPr>
                        <a:t>Geopandas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 works (everyone)</a:t>
                      </a:r>
                    </a:p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Data Collection (Mao)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286569"/>
                  </a:ext>
                </a:extLst>
              </a:tr>
              <a:tr h="57321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Week 1 (Feb 1-)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EDA using </a:t>
                      </a:r>
                      <a:r>
                        <a:rPr kumimoji="1" lang="en-US" altLang="ja-JP" dirty="0" err="1">
                          <a:solidFill>
                            <a:schemeClr val="tx1"/>
                          </a:solidFill>
                        </a:rPr>
                        <a:t>Geopandas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kumimoji="1" lang="en-US" altLang="ja-JP" dirty="0" err="1">
                          <a:solidFill>
                            <a:schemeClr val="tx1"/>
                          </a:solidFill>
                        </a:rPr>
                        <a:t>Sklearn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Creating Heatmap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63568827"/>
                  </a:ext>
                </a:extLst>
              </a:tr>
              <a:tr h="57321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Week 2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EDA using </a:t>
                      </a:r>
                      <a:r>
                        <a:rPr kumimoji="1" lang="en-US" altLang="ja-JP" dirty="0" err="1">
                          <a:solidFill>
                            <a:schemeClr val="tx1"/>
                          </a:solidFill>
                        </a:rPr>
                        <a:t>Geopandas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kumimoji="1" lang="en-US" altLang="ja-JP" dirty="0" err="1">
                          <a:solidFill>
                            <a:schemeClr val="tx1"/>
                          </a:solidFill>
                        </a:rPr>
                        <a:t>Sklearn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Creating Heatmap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9159856"/>
                  </a:ext>
                </a:extLst>
              </a:tr>
              <a:tr h="53775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Week 3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EDA using </a:t>
                      </a:r>
                      <a:r>
                        <a:rPr kumimoji="1" lang="en-US" altLang="ja-JP" dirty="0" err="1">
                          <a:solidFill>
                            <a:schemeClr val="tx1"/>
                          </a:solidFill>
                        </a:rPr>
                        <a:t>Geopandas</a:t>
                      </a:r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/</a:t>
                      </a:r>
                      <a:r>
                        <a:rPr kumimoji="1" lang="en-US" altLang="ja-JP" dirty="0" err="1">
                          <a:solidFill>
                            <a:schemeClr val="tx1"/>
                          </a:solidFill>
                        </a:rPr>
                        <a:t>Sklearn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Creating Heatmap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9851236"/>
                  </a:ext>
                </a:extLst>
              </a:tr>
              <a:tr h="53775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Week 4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Present the EDA result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Implement/Train pix2pix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06073558"/>
                  </a:ext>
                </a:extLst>
              </a:tr>
              <a:tr h="53775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Week 6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Implement/Train pix2pix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Implement/Train pix2pix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06607489"/>
                  </a:ext>
                </a:extLst>
              </a:tr>
              <a:tr h="57321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Week 7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Use the model to plan a better Tallahassee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Use the model to plan a better Tallahassee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5772095"/>
                  </a:ext>
                </a:extLst>
              </a:tr>
              <a:tr h="537755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Week 8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Prepare Presentation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>
                          <a:solidFill>
                            <a:schemeClr val="tx1"/>
                          </a:solidFill>
                        </a:rPr>
                        <a:t>Prepare Presentation</a:t>
                      </a:r>
                      <a:endParaRPr kumimoji="1" lang="ja-JP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74965559"/>
                  </a:ext>
                </a:extLst>
              </a:tr>
            </a:tbl>
          </a:graphicData>
        </a:graphic>
      </p:graphicFrame>
      <p:sp>
        <p:nvSpPr>
          <p:cNvPr id="9" name="Arrow: U-Turn 8">
            <a:extLst>
              <a:ext uri="{FF2B5EF4-FFF2-40B4-BE49-F238E27FC236}">
                <a16:creationId xmlns:a16="http://schemas.microsoft.com/office/drawing/2014/main" id="{D62F0371-9834-11C5-2B7D-DE5F9723D75D}"/>
              </a:ext>
            </a:extLst>
          </p:cNvPr>
          <p:cNvSpPr/>
          <p:nvPr/>
        </p:nvSpPr>
        <p:spPr>
          <a:xfrm rot="16200000" flipH="1" flipV="1">
            <a:off x="8851030" y="2704234"/>
            <a:ext cx="2731080" cy="750457"/>
          </a:xfrm>
          <a:prstGeom prst="utur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C3EDFE-49AC-CCAC-2E13-54E60A5636B9}"/>
              </a:ext>
            </a:extLst>
          </p:cNvPr>
          <p:cNvSpPr txBox="1"/>
          <p:nvPr/>
        </p:nvSpPr>
        <p:spPr>
          <a:xfrm>
            <a:off x="9804884" y="3148108"/>
            <a:ext cx="1737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Update the plan</a:t>
            </a:r>
            <a:endParaRPr kumimoji="1" lang="ja-JP" altLang="en-US" b="1" dirty="0"/>
          </a:p>
        </p:txBody>
      </p:sp>
    </p:spTree>
    <p:extLst>
      <p:ext uri="{BB962C8B-B14F-4D97-AF65-F5344CB8AC3E}">
        <p14:creationId xmlns:p14="http://schemas.microsoft.com/office/powerpoint/2010/main" val="15833000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63266-BDE9-4BE9-1263-D696B2428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Next Steps</a:t>
            </a:r>
            <a:endParaRPr kumimoji="1" lang="ja-JP" alt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AC5A1C-BCAF-9475-AD86-B088257D0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08A9A97-D68C-4F05-AF20-7A15B338E224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ADC671-8144-1ECB-F7C8-74604C0E6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A8761A-11B3-99A4-8656-F144DD2296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13</a:t>
            </a:fld>
            <a:endParaRPr lang="ja-JP" altLang="en-US" noProof="0"/>
          </a:p>
        </p:txBody>
      </p:sp>
      <p:sp>
        <p:nvSpPr>
          <p:cNvPr id="6" name="SmartArt Placeholder 5">
            <a:extLst>
              <a:ext uri="{FF2B5EF4-FFF2-40B4-BE49-F238E27FC236}">
                <a16:creationId xmlns:a16="http://schemas.microsoft.com/office/drawing/2014/main" id="{03D5F4E2-EA4C-659C-189E-688795068008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/>
        <p:txBody>
          <a:bodyPr>
            <a:normAutofit lnSpcReduction="10000"/>
          </a:bodyPr>
          <a:lstStyle/>
          <a:p>
            <a:r>
              <a:rPr lang="en-US" altLang="ja-JP" dirty="0"/>
              <a:t>Learn how to use Git/GitHub in a team setting</a:t>
            </a:r>
          </a:p>
          <a:p>
            <a:pPr lvl="1"/>
            <a:r>
              <a:rPr lang="en-US" altLang="ja-JP" dirty="0"/>
              <a:t>Basics(commit, branches, pull requests)</a:t>
            </a:r>
          </a:p>
          <a:p>
            <a:endParaRPr lang="en-US" altLang="ja-JP" dirty="0"/>
          </a:p>
          <a:p>
            <a:r>
              <a:rPr lang="en-US" altLang="ja-JP" dirty="0"/>
              <a:t>Learn how to use pix2pix</a:t>
            </a:r>
          </a:p>
          <a:p>
            <a:pPr lvl="1"/>
            <a:r>
              <a:rPr lang="en-US" altLang="ja-JP" dirty="0"/>
              <a:t>Update the plans in week 3-6 (we need a more detailed plan/how to split the workload)</a:t>
            </a:r>
          </a:p>
          <a:p>
            <a:pPr lvl="1"/>
            <a:endParaRPr lang="en-US" altLang="ja-JP" dirty="0"/>
          </a:p>
          <a:p>
            <a:pPr lvl="1"/>
            <a:endParaRPr lang="en-US" altLang="ja-JP" dirty="0"/>
          </a:p>
          <a:p>
            <a:pPr marL="0" indent="0">
              <a:buNone/>
            </a:pPr>
            <a:r>
              <a:rPr lang="en-US" altLang="ja-JP" dirty="0"/>
              <a:t>Detailed information should be available in the project repository.</a:t>
            </a:r>
          </a:p>
          <a:p>
            <a:pPr marL="457200" lvl="1" indent="0">
              <a:buNone/>
            </a:pP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2306355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CAEE93-8585-46D4-A7EC-F184E317C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8971" y="2450592"/>
            <a:ext cx="3614058" cy="640080"/>
          </a:xfrm>
        </p:spPr>
        <p:txBody>
          <a:bodyPr rtlCol="0">
            <a:noAutofit/>
          </a:bodyPr>
          <a:lstStyle/>
          <a:p>
            <a:pPr rtl="0"/>
            <a:r>
              <a:rPr lang="en-US" altLang="ja-JP" dirty="0"/>
              <a:t>Thank you</a:t>
            </a:r>
            <a:endParaRPr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4AFFC60-19C3-4901-93F7-7AAF4C09F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0485" y="3553460"/>
            <a:ext cx="3331029" cy="2651760"/>
          </a:xfrm>
        </p:spPr>
        <p:txBody>
          <a:bodyPr rtlCol="0"/>
          <a:lstStyle/>
          <a:p>
            <a:pPr rtl="0"/>
            <a:r>
              <a:rPr lang="en-US" altLang="ja-JP" dirty="0"/>
              <a:t>Mao Nishino</a:t>
            </a:r>
            <a:endParaRPr lang="ja-JP" altLang="en-US" dirty="0"/>
          </a:p>
          <a:p>
            <a:pPr rtl="0"/>
            <a:r>
              <a:rPr lang="en-US" altLang="ja-JP" dirty="0"/>
              <a:t>mnishino@math.fsu.edu</a:t>
            </a:r>
            <a:endParaRPr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020C547-CAAA-4F67-8DFD-712B97B120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653DDCDD-B08A-4B33-9120-39C4A54E050D}" type="datetime1">
              <a:rPr lang="en-US" altLang="ja-JP" smtClean="0"/>
              <a:t>1/4/2024</a:t>
            </a:fld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D15052-8236-4F49-9521-4C0E2B4F4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ja-JP"/>
              <a:t>Tallahassee Crime Map</a:t>
            </a:r>
            <a:endParaRPr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15AAE72-0077-4E8E-B3AE-0F0879374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n-US" altLang="ja-JP" smtClean="0"/>
              <a:pPr rtl="0"/>
              <a:t>14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271433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026696"/>
            <a:ext cx="4087368" cy="841248"/>
          </a:xfrm>
        </p:spPr>
        <p:txBody>
          <a:bodyPr rtlCol="0">
            <a:normAutofit fontScale="90000"/>
          </a:bodyPr>
          <a:lstStyle/>
          <a:p>
            <a:pPr rtl="0"/>
            <a:r>
              <a:rPr lang="en-US" altLang="ja-JP" sz="3600" dirty="0"/>
              <a:t>Project</a:t>
            </a:r>
            <a:r>
              <a:rPr lang="ja-JP" altLang="en-US" sz="3600" dirty="0"/>
              <a:t> </a:t>
            </a:r>
            <a:r>
              <a:rPr lang="en-US" altLang="ja-JP" sz="3600" dirty="0"/>
              <a:t>At A Glance</a:t>
            </a:r>
            <a:r>
              <a:rPr lang="ja-JP" altLang="en-US" sz="3600" dirty="0"/>
              <a:t> </a:t>
            </a: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1867944"/>
            <a:ext cx="5178554" cy="37570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en-US" altLang="ja-JP" sz="2400" b="1" dirty="0"/>
              <a:t>Goal</a:t>
            </a:r>
            <a:r>
              <a:rPr lang="en-US" altLang="ja-JP" sz="2400" dirty="0"/>
              <a:t>: Develop a generative AI that outputs a crime distribution given a geographical map.</a:t>
            </a:r>
          </a:p>
          <a:p>
            <a:pPr rtl="0"/>
            <a:endParaRPr lang="en-US" altLang="ja-JP" sz="2400" dirty="0"/>
          </a:p>
          <a:p>
            <a:pPr rtl="0"/>
            <a:r>
              <a:rPr lang="en-US" altLang="ja-JP" sz="2400" b="1" dirty="0"/>
              <a:t>Why</a:t>
            </a:r>
            <a:r>
              <a:rPr lang="en-US" altLang="ja-JP" sz="2400" dirty="0"/>
              <a:t>: To provide a tool for city planners to see potential crime risks with their plans.</a:t>
            </a:r>
          </a:p>
          <a:p>
            <a:pPr rtl="0"/>
            <a:endParaRPr lang="en-US" altLang="ja-JP" sz="2400" dirty="0"/>
          </a:p>
          <a:p>
            <a:pPr rtl="0"/>
            <a:r>
              <a:rPr lang="en-US" altLang="ja-JP" sz="2400" b="1" dirty="0"/>
              <a:t>Technology</a:t>
            </a:r>
            <a:r>
              <a:rPr lang="en-US" altLang="ja-JP" sz="2400" dirty="0"/>
              <a:t>: Generative Adversarial Network (pix2pix)</a:t>
            </a:r>
            <a:endParaRPr lang="ja-JP" altLang="en-US" sz="2400" dirty="0"/>
          </a:p>
        </p:txBody>
      </p:sp>
      <p:sp>
        <p:nvSpPr>
          <p:cNvPr id="6" name="日付プレースホルダー 5">
            <a:extLst>
              <a:ext uri="{FF2B5EF4-FFF2-40B4-BE49-F238E27FC236}">
                <a16:creationId xmlns:a16="http://schemas.microsoft.com/office/drawing/2014/main" id="{55F77CBB-7E0A-452C-B294-CE85EADCD6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fld id="{FCD52AC8-3AB4-44FB-875D-1672398D92B9}" type="datetime1">
              <a:rPr lang="en-US" altLang="ja-JP" smtClean="0"/>
              <a:t>1/4/2024</a:t>
            </a:fld>
            <a:endParaRPr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F29EA23-F34E-486A-B8B2-0C30192669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n-US" altLang="ja-JP"/>
              <a:t>Tallahassee Crime Map</a:t>
            </a:r>
            <a:endParaRPr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328F602C-7F98-4C02-99D4-ED65E00D6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en-ZA" altLang="ja-JP" smtClean="0"/>
              <a:pPr/>
              <a:t>2</a:t>
            </a:fld>
            <a:endParaRPr lang="ja-JP" altLang="en-ZA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B99F1FA-D5A1-8CDF-0B52-5E734B4674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4503" y="1026696"/>
            <a:ext cx="2867025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847994B-D567-4831-9130-C7C14A0089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3088104"/>
            <a:ext cx="276225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Arrow: Bent 23">
            <a:extLst>
              <a:ext uri="{FF2B5EF4-FFF2-40B4-BE49-F238E27FC236}">
                <a16:creationId xmlns:a16="http://schemas.microsoft.com/office/drawing/2014/main" id="{723E7985-6CCC-8E39-038F-C182A72927FE}"/>
              </a:ext>
            </a:extLst>
          </p:cNvPr>
          <p:cNvSpPr/>
          <p:nvPr/>
        </p:nvSpPr>
        <p:spPr>
          <a:xfrm rot="10800000" flipH="1">
            <a:off x="7218218" y="3954029"/>
            <a:ext cx="935182" cy="1357746"/>
          </a:xfrm>
          <a:prstGeom prst="bentArrow">
            <a:avLst>
              <a:gd name="adj1" fmla="val 25000"/>
              <a:gd name="adj2" fmla="val 28733"/>
              <a:gd name="adj3" fmla="val 25000"/>
              <a:gd name="adj4" fmla="val 43750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4494983-4DBD-1A02-D798-BBDA9D7BBD67}"/>
              </a:ext>
            </a:extLst>
          </p:cNvPr>
          <p:cNvSpPr txBox="1"/>
          <p:nvPr/>
        </p:nvSpPr>
        <p:spPr>
          <a:xfrm>
            <a:off x="6824412" y="5721736"/>
            <a:ext cx="3157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Image from He &amp; Zheng (2021)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A32-0064-DB33-8655-3C622AF6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Generative Adversarial Network</a:t>
            </a:r>
            <a:endParaRPr kumimoji="1" lang="ja-JP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9B788-F20C-4BE6-BC4B-562F6225FC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36192"/>
            <a:ext cx="10965873" cy="435133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dirty="0"/>
              <a:t>Two Neural Networks: </a:t>
            </a:r>
            <a:r>
              <a:rPr kumimoji="1" lang="en-US" altLang="ja-JP" b="1" dirty="0"/>
              <a:t>Generator (G) </a:t>
            </a:r>
            <a:r>
              <a:rPr kumimoji="1" lang="en-US" altLang="ja-JP" dirty="0"/>
              <a:t>and</a:t>
            </a:r>
            <a:r>
              <a:rPr kumimoji="1" lang="en-US" altLang="ja-JP" b="1" dirty="0"/>
              <a:t> Discriminator (D)</a:t>
            </a:r>
            <a:endParaRPr kumimoji="1" lang="ja-JP" altLang="en-US" b="1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085FD-105F-B6FB-69BD-601D92A5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5EB32780-80F2-4473-943D-515A99E83F21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B0DE-8997-5A0C-3C8D-E02ED799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5586-8FF8-A949-5ABF-54C2CEA05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3</a:t>
            </a:fld>
            <a:endParaRPr lang="ja-JP" alt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1C05DF-B8E6-7A35-13BB-A6932628263C}"/>
              </a:ext>
            </a:extLst>
          </p:cNvPr>
          <p:cNvSpPr/>
          <p:nvPr/>
        </p:nvSpPr>
        <p:spPr>
          <a:xfrm>
            <a:off x="3519054" y="3885813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G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287BB44-07EE-82A7-3C05-ED6C3831A98D}"/>
              </a:ext>
            </a:extLst>
          </p:cNvPr>
          <p:cNvSpPr/>
          <p:nvPr/>
        </p:nvSpPr>
        <p:spPr>
          <a:xfrm>
            <a:off x="976746" y="4033728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Random noise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5E60A12-18D8-C825-06B6-511D0228A6AD}"/>
              </a:ext>
            </a:extLst>
          </p:cNvPr>
          <p:cNvSpPr/>
          <p:nvPr/>
        </p:nvSpPr>
        <p:spPr>
          <a:xfrm>
            <a:off x="5555671" y="4075544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Fake sample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0EED11-FCD8-EAD5-4B01-D70DABF578C7}"/>
              </a:ext>
            </a:extLst>
          </p:cNvPr>
          <p:cNvSpPr/>
          <p:nvPr/>
        </p:nvSpPr>
        <p:spPr>
          <a:xfrm>
            <a:off x="7904016" y="2978340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D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9C91007-81C9-F616-059E-6CA6F4C3F874}"/>
              </a:ext>
            </a:extLst>
          </p:cNvPr>
          <p:cNvSpPr/>
          <p:nvPr/>
        </p:nvSpPr>
        <p:spPr>
          <a:xfrm>
            <a:off x="5509565" y="2431693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Actual sample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DFB6E11-FF1F-D7C2-33E0-4CDD70637751}"/>
              </a:ext>
            </a:extLst>
          </p:cNvPr>
          <p:cNvSpPr/>
          <p:nvPr/>
        </p:nvSpPr>
        <p:spPr>
          <a:xfrm>
            <a:off x="2698173" y="4209151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993A214-C13D-9380-45D4-1DBE926F4FCC}"/>
              </a:ext>
            </a:extLst>
          </p:cNvPr>
          <p:cNvSpPr/>
          <p:nvPr/>
        </p:nvSpPr>
        <p:spPr>
          <a:xfrm>
            <a:off x="4776352" y="4224863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FF4B925-9D1B-7ADF-D9ED-A8D523D399B0}"/>
              </a:ext>
            </a:extLst>
          </p:cNvPr>
          <p:cNvSpPr/>
          <p:nvPr/>
        </p:nvSpPr>
        <p:spPr>
          <a:xfrm rot="19661950">
            <a:off x="7161535" y="3900118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F7F4DB9-0460-A6BF-B4C6-C74D153C94BD}"/>
              </a:ext>
            </a:extLst>
          </p:cNvPr>
          <p:cNvSpPr/>
          <p:nvPr/>
        </p:nvSpPr>
        <p:spPr>
          <a:xfrm rot="1659877">
            <a:off x="7160525" y="2888435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0A4E1E6-6751-5C02-CD0E-657FC1E7BE78}"/>
              </a:ext>
            </a:extLst>
          </p:cNvPr>
          <p:cNvSpPr/>
          <p:nvPr/>
        </p:nvSpPr>
        <p:spPr>
          <a:xfrm>
            <a:off x="9182095" y="3337372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/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kumimoji="1" lang="en-US" altLang="ja-JP" dirty="0">
                    <a:solidFill>
                      <a:schemeClr val="tx1"/>
                    </a:solidFill>
                  </a:rPr>
                  <a:t>the sample is not fake)</a:t>
                </a:r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15BEF8F-091B-CA74-0BF9-9738765F2ADA}"/>
              </a:ext>
            </a:extLst>
          </p:cNvPr>
          <p:cNvSpPr txBox="1"/>
          <p:nvPr/>
        </p:nvSpPr>
        <p:spPr>
          <a:xfrm flipH="1">
            <a:off x="817415" y="5321808"/>
            <a:ext cx="105155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In the training, G and D try to beat each other (hence the word “adversarial”)</a:t>
            </a:r>
          </a:p>
          <a:p>
            <a:r>
              <a:rPr kumimoji="1" lang="en-US" altLang="ja-JP" sz="2000" dirty="0"/>
              <a:t>The training stops when D can no longer discriminate fake samples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330399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A32-0064-DB33-8655-3C622AF6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Generative Adversarial Network</a:t>
            </a:r>
            <a:endParaRPr kumimoji="1" lang="ja-JP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085FD-105F-B6FB-69BD-601D92A5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59B83CD-B095-46FD-84C2-C5179290D1FE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B0DE-8997-5A0C-3C8D-E02ED799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5586-8FF8-A949-5ABF-54C2CEA05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4</a:t>
            </a:fld>
            <a:endParaRPr lang="ja-JP" alt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1C05DF-B8E6-7A35-13BB-A6932628263C}"/>
              </a:ext>
            </a:extLst>
          </p:cNvPr>
          <p:cNvSpPr/>
          <p:nvPr/>
        </p:nvSpPr>
        <p:spPr>
          <a:xfrm>
            <a:off x="3519054" y="3885813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G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287BB44-07EE-82A7-3C05-ED6C3831A98D}"/>
              </a:ext>
            </a:extLst>
          </p:cNvPr>
          <p:cNvSpPr/>
          <p:nvPr/>
        </p:nvSpPr>
        <p:spPr>
          <a:xfrm>
            <a:off x="976746" y="4033728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Random noise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5E60A12-18D8-C825-06B6-511D0228A6AD}"/>
              </a:ext>
            </a:extLst>
          </p:cNvPr>
          <p:cNvSpPr/>
          <p:nvPr/>
        </p:nvSpPr>
        <p:spPr>
          <a:xfrm>
            <a:off x="5555671" y="4075544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Fake sample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DFB6E11-FF1F-D7C2-33E0-4CDD70637751}"/>
              </a:ext>
            </a:extLst>
          </p:cNvPr>
          <p:cNvSpPr/>
          <p:nvPr/>
        </p:nvSpPr>
        <p:spPr>
          <a:xfrm>
            <a:off x="2698173" y="4209151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993A214-C13D-9380-45D4-1DBE926F4FCC}"/>
              </a:ext>
            </a:extLst>
          </p:cNvPr>
          <p:cNvSpPr/>
          <p:nvPr/>
        </p:nvSpPr>
        <p:spPr>
          <a:xfrm>
            <a:off x="4776352" y="4224863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1F43F3-99E1-ACBF-C725-FBE1C69F4E81}"/>
              </a:ext>
            </a:extLst>
          </p:cNvPr>
          <p:cNvSpPr txBox="1"/>
          <p:nvPr/>
        </p:nvSpPr>
        <p:spPr>
          <a:xfrm>
            <a:off x="1420293" y="1582127"/>
            <a:ext cx="9933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dirty="0"/>
              <a:t>The outcome of the training:  </a:t>
            </a:r>
            <a:r>
              <a:rPr kumimoji="1" lang="en-US" altLang="ja-JP" sz="2400" b="1" dirty="0"/>
              <a:t>The G network</a:t>
            </a:r>
          </a:p>
          <a:p>
            <a:endParaRPr kumimoji="1" lang="en-US" altLang="ja-JP" sz="2400" b="1" dirty="0"/>
          </a:p>
          <a:p>
            <a:r>
              <a:rPr kumimoji="1" lang="en-US" altLang="ja-JP" sz="2400" dirty="0"/>
              <a:t>We can use G to create fake samples that look identical to actual samples.</a:t>
            </a:r>
            <a:endParaRPr kumimoji="1" lang="ja-JP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941596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A32-0064-DB33-8655-3C622AF6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Conditional GAN (Pix2pix)</a:t>
            </a:r>
            <a:endParaRPr kumimoji="1" lang="ja-JP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085FD-105F-B6FB-69BD-601D92A5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A044E4E-4311-41D2-972E-C33A4E2F335B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B0DE-8997-5A0C-3C8D-E02ED799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5586-8FF8-A949-5ABF-54C2CEA05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5</a:t>
            </a:fld>
            <a:endParaRPr lang="ja-JP" alt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1C05DF-B8E6-7A35-13BB-A6932628263C}"/>
              </a:ext>
            </a:extLst>
          </p:cNvPr>
          <p:cNvSpPr/>
          <p:nvPr/>
        </p:nvSpPr>
        <p:spPr>
          <a:xfrm>
            <a:off x="3519054" y="3885813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G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287BB44-07EE-82A7-3C05-ED6C3831A98D}"/>
              </a:ext>
            </a:extLst>
          </p:cNvPr>
          <p:cNvSpPr/>
          <p:nvPr/>
        </p:nvSpPr>
        <p:spPr>
          <a:xfrm>
            <a:off x="976746" y="4033728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Random noise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5E60A12-18D8-C825-06B6-511D0228A6AD}"/>
              </a:ext>
            </a:extLst>
          </p:cNvPr>
          <p:cNvSpPr/>
          <p:nvPr/>
        </p:nvSpPr>
        <p:spPr>
          <a:xfrm>
            <a:off x="5555671" y="4075544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Fake sample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0EED11-FCD8-EAD5-4B01-D70DABF578C7}"/>
              </a:ext>
            </a:extLst>
          </p:cNvPr>
          <p:cNvSpPr/>
          <p:nvPr/>
        </p:nvSpPr>
        <p:spPr>
          <a:xfrm>
            <a:off x="7904016" y="2978340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D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9C91007-81C9-F616-059E-6CA6F4C3F874}"/>
              </a:ext>
            </a:extLst>
          </p:cNvPr>
          <p:cNvSpPr/>
          <p:nvPr/>
        </p:nvSpPr>
        <p:spPr>
          <a:xfrm>
            <a:off x="5509565" y="2431693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Actual sample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DFB6E11-FF1F-D7C2-33E0-4CDD70637751}"/>
              </a:ext>
            </a:extLst>
          </p:cNvPr>
          <p:cNvSpPr/>
          <p:nvPr/>
        </p:nvSpPr>
        <p:spPr>
          <a:xfrm>
            <a:off x="2698173" y="4209151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993A214-C13D-9380-45D4-1DBE926F4FCC}"/>
              </a:ext>
            </a:extLst>
          </p:cNvPr>
          <p:cNvSpPr/>
          <p:nvPr/>
        </p:nvSpPr>
        <p:spPr>
          <a:xfrm>
            <a:off x="4776352" y="4224863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FF4B925-9D1B-7ADF-D9ED-A8D523D399B0}"/>
              </a:ext>
            </a:extLst>
          </p:cNvPr>
          <p:cNvSpPr/>
          <p:nvPr/>
        </p:nvSpPr>
        <p:spPr>
          <a:xfrm rot="19661950">
            <a:off x="7161535" y="3900118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F7F4DB9-0460-A6BF-B4C6-C74D153C94BD}"/>
              </a:ext>
            </a:extLst>
          </p:cNvPr>
          <p:cNvSpPr/>
          <p:nvPr/>
        </p:nvSpPr>
        <p:spPr>
          <a:xfrm rot="1659877">
            <a:off x="7160525" y="2888435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0A4E1E6-6751-5C02-CD0E-657FC1E7BE78}"/>
              </a:ext>
            </a:extLst>
          </p:cNvPr>
          <p:cNvSpPr/>
          <p:nvPr/>
        </p:nvSpPr>
        <p:spPr>
          <a:xfrm>
            <a:off x="9182095" y="3337372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/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kumimoji="1" lang="en-US" altLang="ja-JP" dirty="0">
                    <a:solidFill>
                      <a:schemeClr val="tx1"/>
                    </a:solidFill>
                  </a:rPr>
                  <a:t>the sample is not fake)</a:t>
                </a:r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15BEF8F-091B-CA74-0BF9-9738765F2ADA}"/>
              </a:ext>
            </a:extLst>
          </p:cNvPr>
          <p:cNvSpPr txBox="1"/>
          <p:nvPr/>
        </p:nvSpPr>
        <p:spPr>
          <a:xfrm flipH="1">
            <a:off x="838200" y="1402237"/>
            <a:ext cx="10515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What do we do if we want a G network that takes a geographical map and outputs a crime map?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136824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A32-0064-DB33-8655-3C622AF6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Conditional GAN (Pix2pix)</a:t>
            </a:r>
            <a:endParaRPr kumimoji="1" lang="ja-JP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085FD-105F-B6FB-69BD-601D92A5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5359A7C-2FD5-4EBA-83D1-1A767163435A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B0DE-8997-5A0C-3C8D-E02ED799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5586-8FF8-A949-5ABF-54C2CEA05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6</a:t>
            </a:fld>
            <a:endParaRPr lang="ja-JP" alt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1C05DF-B8E6-7A35-13BB-A6932628263C}"/>
              </a:ext>
            </a:extLst>
          </p:cNvPr>
          <p:cNvSpPr/>
          <p:nvPr/>
        </p:nvSpPr>
        <p:spPr>
          <a:xfrm>
            <a:off x="3519054" y="3885813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G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5E60A12-18D8-C825-06B6-511D0228A6AD}"/>
              </a:ext>
            </a:extLst>
          </p:cNvPr>
          <p:cNvSpPr/>
          <p:nvPr/>
        </p:nvSpPr>
        <p:spPr>
          <a:xfrm>
            <a:off x="5555671" y="4075544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Fake sample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0EED11-FCD8-EAD5-4B01-D70DABF578C7}"/>
              </a:ext>
            </a:extLst>
          </p:cNvPr>
          <p:cNvSpPr/>
          <p:nvPr/>
        </p:nvSpPr>
        <p:spPr>
          <a:xfrm>
            <a:off x="7904016" y="2978340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D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9C91007-81C9-F616-059E-6CA6F4C3F874}"/>
              </a:ext>
            </a:extLst>
          </p:cNvPr>
          <p:cNvSpPr/>
          <p:nvPr/>
        </p:nvSpPr>
        <p:spPr>
          <a:xfrm>
            <a:off x="5509565" y="2431693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Actual sample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DFB6E11-FF1F-D7C2-33E0-4CDD70637751}"/>
              </a:ext>
            </a:extLst>
          </p:cNvPr>
          <p:cNvSpPr/>
          <p:nvPr/>
        </p:nvSpPr>
        <p:spPr>
          <a:xfrm>
            <a:off x="2698173" y="4209151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993A214-C13D-9380-45D4-1DBE926F4FCC}"/>
              </a:ext>
            </a:extLst>
          </p:cNvPr>
          <p:cNvSpPr/>
          <p:nvPr/>
        </p:nvSpPr>
        <p:spPr>
          <a:xfrm>
            <a:off x="4776352" y="4224863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FF4B925-9D1B-7ADF-D9ED-A8D523D399B0}"/>
              </a:ext>
            </a:extLst>
          </p:cNvPr>
          <p:cNvSpPr/>
          <p:nvPr/>
        </p:nvSpPr>
        <p:spPr>
          <a:xfrm rot="19661950">
            <a:off x="7161535" y="3900118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F7F4DB9-0460-A6BF-B4C6-C74D153C94BD}"/>
              </a:ext>
            </a:extLst>
          </p:cNvPr>
          <p:cNvSpPr/>
          <p:nvPr/>
        </p:nvSpPr>
        <p:spPr>
          <a:xfrm rot="1659877">
            <a:off x="7160525" y="2888435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0A4E1E6-6751-5C02-CD0E-657FC1E7BE78}"/>
              </a:ext>
            </a:extLst>
          </p:cNvPr>
          <p:cNvSpPr/>
          <p:nvPr/>
        </p:nvSpPr>
        <p:spPr>
          <a:xfrm>
            <a:off x="9182095" y="3337372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/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kumimoji="1" lang="en-US" altLang="ja-JP" dirty="0">
                    <a:solidFill>
                      <a:schemeClr val="tx1"/>
                    </a:solidFill>
                  </a:rPr>
                  <a:t>the sample is not fake)</a:t>
                </a:r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15BEF8F-091B-CA74-0BF9-9738765F2ADA}"/>
              </a:ext>
            </a:extLst>
          </p:cNvPr>
          <p:cNvSpPr txBox="1"/>
          <p:nvPr/>
        </p:nvSpPr>
        <p:spPr>
          <a:xfrm flipH="1">
            <a:off x="838200" y="1402237"/>
            <a:ext cx="10515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What do we do if we want a G network that takes a geographical map and outputs a crime map?</a:t>
            </a:r>
            <a:endParaRPr kumimoji="1" lang="ja-JP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1032C7-D165-98C5-4269-CDB79D88A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532" y="3705277"/>
            <a:ext cx="1431560" cy="138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2EA159-F527-C062-2BBC-5BDD04066348}"/>
              </a:ext>
            </a:extLst>
          </p:cNvPr>
          <p:cNvSpPr txBox="1"/>
          <p:nvPr/>
        </p:nvSpPr>
        <p:spPr>
          <a:xfrm>
            <a:off x="1212041" y="5171193"/>
            <a:ext cx="1270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Actual map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44512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A32-0064-DB33-8655-3C622AF6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Conditional GAN (Pix2pix)</a:t>
            </a:r>
            <a:endParaRPr kumimoji="1" lang="ja-JP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085FD-105F-B6FB-69BD-601D92A5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C1ACDB9-2E6E-4F5E-A8A1-2A9B3DB8D318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B0DE-8997-5A0C-3C8D-E02ED799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5586-8FF8-A949-5ABF-54C2CEA05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7</a:t>
            </a:fld>
            <a:endParaRPr lang="ja-JP" alt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1C05DF-B8E6-7A35-13BB-A6932628263C}"/>
              </a:ext>
            </a:extLst>
          </p:cNvPr>
          <p:cNvSpPr/>
          <p:nvPr/>
        </p:nvSpPr>
        <p:spPr>
          <a:xfrm>
            <a:off x="3519054" y="3885813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G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0EED11-FCD8-EAD5-4B01-D70DABF578C7}"/>
              </a:ext>
            </a:extLst>
          </p:cNvPr>
          <p:cNvSpPr/>
          <p:nvPr/>
        </p:nvSpPr>
        <p:spPr>
          <a:xfrm>
            <a:off x="7904016" y="2978340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D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9C91007-81C9-F616-059E-6CA6F4C3F874}"/>
              </a:ext>
            </a:extLst>
          </p:cNvPr>
          <p:cNvSpPr/>
          <p:nvPr/>
        </p:nvSpPr>
        <p:spPr>
          <a:xfrm>
            <a:off x="5509565" y="2431693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Actual sample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DFB6E11-FF1F-D7C2-33E0-4CDD70637751}"/>
              </a:ext>
            </a:extLst>
          </p:cNvPr>
          <p:cNvSpPr/>
          <p:nvPr/>
        </p:nvSpPr>
        <p:spPr>
          <a:xfrm>
            <a:off x="2698173" y="4209151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993A214-C13D-9380-45D4-1DBE926F4FCC}"/>
              </a:ext>
            </a:extLst>
          </p:cNvPr>
          <p:cNvSpPr/>
          <p:nvPr/>
        </p:nvSpPr>
        <p:spPr>
          <a:xfrm>
            <a:off x="4776352" y="4224863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FF4B925-9D1B-7ADF-D9ED-A8D523D399B0}"/>
              </a:ext>
            </a:extLst>
          </p:cNvPr>
          <p:cNvSpPr/>
          <p:nvPr/>
        </p:nvSpPr>
        <p:spPr>
          <a:xfrm rot="19661950">
            <a:off x="7161535" y="3900118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F7F4DB9-0460-A6BF-B4C6-C74D153C94BD}"/>
              </a:ext>
            </a:extLst>
          </p:cNvPr>
          <p:cNvSpPr/>
          <p:nvPr/>
        </p:nvSpPr>
        <p:spPr>
          <a:xfrm rot="1659877">
            <a:off x="7160525" y="2888435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0A4E1E6-6751-5C02-CD0E-657FC1E7BE78}"/>
              </a:ext>
            </a:extLst>
          </p:cNvPr>
          <p:cNvSpPr/>
          <p:nvPr/>
        </p:nvSpPr>
        <p:spPr>
          <a:xfrm>
            <a:off x="9182095" y="3337372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/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kumimoji="1" lang="en-US" altLang="ja-JP" dirty="0">
                    <a:solidFill>
                      <a:schemeClr val="tx1"/>
                    </a:solidFill>
                  </a:rPr>
                  <a:t>the sample is not fake)</a:t>
                </a:r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15BEF8F-091B-CA74-0BF9-9738765F2ADA}"/>
              </a:ext>
            </a:extLst>
          </p:cNvPr>
          <p:cNvSpPr txBox="1"/>
          <p:nvPr/>
        </p:nvSpPr>
        <p:spPr>
          <a:xfrm flipH="1">
            <a:off x="838200" y="1402237"/>
            <a:ext cx="10515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What do we do if we want a G network that takes a geographical map and outputs a crime map?</a:t>
            </a:r>
            <a:endParaRPr kumimoji="1" lang="ja-JP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1032C7-D165-98C5-4269-CDB79D88A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532" y="3705277"/>
            <a:ext cx="1431560" cy="138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E2EA159-F527-C062-2BBC-5BDD04066348}"/>
              </a:ext>
            </a:extLst>
          </p:cNvPr>
          <p:cNvSpPr txBox="1"/>
          <p:nvPr/>
        </p:nvSpPr>
        <p:spPr>
          <a:xfrm>
            <a:off x="1212041" y="5171193"/>
            <a:ext cx="1270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Actual map</a:t>
            </a:r>
            <a:endParaRPr kumimoji="1" lang="ja-JP" altLang="en-US" dirty="0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07321DC8-B070-F369-C15C-120A5777B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103" y="3744422"/>
            <a:ext cx="1431560" cy="142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453E2F0-4ABE-A21B-6F8D-27311C919D9D}"/>
              </a:ext>
            </a:extLst>
          </p:cNvPr>
          <p:cNvSpPr txBox="1"/>
          <p:nvPr/>
        </p:nvSpPr>
        <p:spPr>
          <a:xfrm>
            <a:off x="5509103" y="5144544"/>
            <a:ext cx="1710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Fake crime map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058002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A32-0064-DB33-8655-3C622AF6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Conditional GAN (Pix2pix)</a:t>
            </a:r>
            <a:endParaRPr kumimoji="1" lang="ja-JP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085FD-105F-B6FB-69BD-601D92A5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A1B4D84-4332-4060-A486-8481F9743680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B0DE-8997-5A0C-3C8D-E02ED799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5586-8FF8-A949-5ABF-54C2CEA05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8</a:t>
            </a:fld>
            <a:endParaRPr lang="ja-JP" alt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1C05DF-B8E6-7A35-13BB-A6932628263C}"/>
              </a:ext>
            </a:extLst>
          </p:cNvPr>
          <p:cNvSpPr/>
          <p:nvPr/>
        </p:nvSpPr>
        <p:spPr>
          <a:xfrm>
            <a:off x="3519054" y="3885813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G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0EED11-FCD8-EAD5-4B01-D70DABF578C7}"/>
              </a:ext>
            </a:extLst>
          </p:cNvPr>
          <p:cNvSpPr/>
          <p:nvPr/>
        </p:nvSpPr>
        <p:spPr>
          <a:xfrm>
            <a:off x="7904016" y="2978340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D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9C91007-81C9-F616-059E-6CA6F4C3F874}"/>
              </a:ext>
            </a:extLst>
          </p:cNvPr>
          <p:cNvSpPr/>
          <p:nvPr/>
        </p:nvSpPr>
        <p:spPr>
          <a:xfrm>
            <a:off x="5509565" y="2431693"/>
            <a:ext cx="1607127" cy="70170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tx1"/>
                </a:solidFill>
              </a:rPr>
              <a:t>Actual sample</a:t>
            </a:r>
            <a:endParaRPr kumimoji="1" lang="ja-JP" altLang="en-US" dirty="0">
              <a:solidFill>
                <a:schemeClr val="tx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DFB6E11-FF1F-D7C2-33E0-4CDD70637751}"/>
              </a:ext>
            </a:extLst>
          </p:cNvPr>
          <p:cNvSpPr/>
          <p:nvPr/>
        </p:nvSpPr>
        <p:spPr>
          <a:xfrm>
            <a:off x="2698173" y="4209151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993A214-C13D-9380-45D4-1DBE926F4FCC}"/>
              </a:ext>
            </a:extLst>
          </p:cNvPr>
          <p:cNvSpPr/>
          <p:nvPr/>
        </p:nvSpPr>
        <p:spPr>
          <a:xfrm>
            <a:off x="4776352" y="4224863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FF4B925-9D1B-7ADF-D9ED-A8D523D399B0}"/>
              </a:ext>
            </a:extLst>
          </p:cNvPr>
          <p:cNvSpPr/>
          <p:nvPr/>
        </p:nvSpPr>
        <p:spPr>
          <a:xfrm rot="19661950">
            <a:off x="7161535" y="3900118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F7F4DB9-0460-A6BF-B4C6-C74D153C94BD}"/>
              </a:ext>
            </a:extLst>
          </p:cNvPr>
          <p:cNvSpPr/>
          <p:nvPr/>
        </p:nvSpPr>
        <p:spPr>
          <a:xfrm rot="1659877">
            <a:off x="7160525" y="2888435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0A4E1E6-6751-5C02-CD0E-657FC1E7BE78}"/>
              </a:ext>
            </a:extLst>
          </p:cNvPr>
          <p:cNvSpPr/>
          <p:nvPr/>
        </p:nvSpPr>
        <p:spPr>
          <a:xfrm>
            <a:off x="9182095" y="3337372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/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kumimoji="1" lang="en-US" altLang="ja-JP" dirty="0">
                    <a:solidFill>
                      <a:schemeClr val="tx1"/>
                    </a:solidFill>
                  </a:rPr>
                  <a:t>the sample is not fake)</a:t>
                </a:r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15BEF8F-091B-CA74-0BF9-9738765F2ADA}"/>
              </a:ext>
            </a:extLst>
          </p:cNvPr>
          <p:cNvSpPr txBox="1"/>
          <p:nvPr/>
        </p:nvSpPr>
        <p:spPr>
          <a:xfrm flipH="1">
            <a:off x="838200" y="1402237"/>
            <a:ext cx="10515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What do we do if we want a G network that takes a geographical map and outputs a crime map?</a:t>
            </a:r>
            <a:endParaRPr kumimoji="1" lang="ja-JP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1032C7-D165-98C5-4269-CDB79D88A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532" y="3705277"/>
            <a:ext cx="1431560" cy="138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07321DC8-B070-F369-C15C-120A5777B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103" y="3744422"/>
            <a:ext cx="1431560" cy="142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453E2F0-4ABE-A21B-6F8D-27311C919D9D}"/>
              </a:ext>
            </a:extLst>
          </p:cNvPr>
          <p:cNvSpPr txBox="1"/>
          <p:nvPr/>
        </p:nvSpPr>
        <p:spPr>
          <a:xfrm>
            <a:off x="5509103" y="5144544"/>
            <a:ext cx="1710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Fake crime map</a:t>
            </a:r>
            <a:endParaRPr kumimoji="1" lang="ja-JP" altLang="en-US" dirty="0"/>
          </a:p>
        </p:txBody>
      </p:sp>
      <p:sp>
        <p:nvSpPr>
          <p:cNvPr id="23" name="Arrow: U-Turn 22">
            <a:extLst>
              <a:ext uri="{FF2B5EF4-FFF2-40B4-BE49-F238E27FC236}">
                <a16:creationId xmlns:a16="http://schemas.microsoft.com/office/drawing/2014/main" id="{F0C9298E-5964-F795-549C-5547ABF5FA0F}"/>
              </a:ext>
            </a:extLst>
          </p:cNvPr>
          <p:cNvSpPr/>
          <p:nvPr/>
        </p:nvSpPr>
        <p:spPr>
          <a:xfrm flipV="1">
            <a:off x="1822053" y="5528584"/>
            <a:ext cx="7081086" cy="603906"/>
          </a:xfrm>
          <a:prstGeom prst="uturnArrow">
            <a:avLst>
              <a:gd name="adj1" fmla="val 25000"/>
              <a:gd name="adj2" fmla="val 16760"/>
              <a:gd name="adj3" fmla="val 0"/>
              <a:gd name="adj4" fmla="val 43750"/>
              <a:gd name="adj5" fmla="val 77339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23D1771F-1D06-0535-C99F-2184DF1827FD}"/>
              </a:ext>
            </a:extLst>
          </p:cNvPr>
          <p:cNvSpPr/>
          <p:nvPr/>
        </p:nvSpPr>
        <p:spPr>
          <a:xfrm flipV="1">
            <a:off x="8618556" y="4012918"/>
            <a:ext cx="365373" cy="160771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8F0CD5-F19C-77D8-5233-542BEACD8C9E}"/>
              </a:ext>
            </a:extLst>
          </p:cNvPr>
          <p:cNvSpPr txBox="1"/>
          <p:nvPr/>
        </p:nvSpPr>
        <p:spPr>
          <a:xfrm>
            <a:off x="7015320" y="4305847"/>
            <a:ext cx="16637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Actual map - </a:t>
            </a:r>
          </a:p>
          <a:p>
            <a:r>
              <a:rPr kumimoji="1" lang="en-US" altLang="ja-JP" b="1" dirty="0"/>
              <a:t>fake crime map</a:t>
            </a:r>
          </a:p>
          <a:p>
            <a:r>
              <a:rPr kumimoji="1" lang="en-US" altLang="ja-JP" b="1" dirty="0"/>
              <a:t>pair</a:t>
            </a:r>
            <a:endParaRPr kumimoji="1" lang="ja-JP" alt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C002F2-A222-6E06-C45E-1F1AEC94B492}"/>
              </a:ext>
            </a:extLst>
          </p:cNvPr>
          <p:cNvSpPr txBox="1"/>
          <p:nvPr/>
        </p:nvSpPr>
        <p:spPr>
          <a:xfrm>
            <a:off x="1292551" y="5120058"/>
            <a:ext cx="1270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Actual map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09571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0A32-0064-DB33-8655-3C622AF68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Conditional GAN (Pix2pix)</a:t>
            </a:r>
            <a:endParaRPr kumimoji="1" lang="ja-JP" alt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F085FD-105F-B6FB-69BD-601D92A5C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FA7BBF3-3E7E-4CE2-91C7-679CC4D593F2}" type="datetime1">
              <a:rPr lang="en-US" altLang="ja-JP" noProof="0" smtClean="0"/>
              <a:t>1/4/2024</a:t>
            </a:fld>
            <a:endParaRPr lang="ja-JP" alt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FB0DE-8997-5A0C-3C8D-E02ED7993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n-US" altLang="ja-JP" noProof="0"/>
              <a:t>Tallahassee Crime Map</a:t>
            </a:r>
            <a:endParaRPr lang="ja-JP" altLang="en-US" noProof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E5586-8FF8-A949-5ABF-54C2CEA05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5CEABB6-07DC-46E8-9B57-56EC44A396E5}" type="slidenum">
              <a:rPr lang="en-US" altLang="ja-JP" noProof="0" smtClean="0"/>
              <a:t>9</a:t>
            </a:fld>
            <a:endParaRPr lang="ja-JP" altLang="en-US" noProof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01C05DF-B8E6-7A35-13BB-A6932628263C}"/>
              </a:ext>
            </a:extLst>
          </p:cNvPr>
          <p:cNvSpPr/>
          <p:nvPr/>
        </p:nvSpPr>
        <p:spPr>
          <a:xfrm>
            <a:off x="3519054" y="3885813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G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60EED11-FCD8-EAD5-4B01-D70DABF578C7}"/>
              </a:ext>
            </a:extLst>
          </p:cNvPr>
          <p:cNvSpPr/>
          <p:nvPr/>
        </p:nvSpPr>
        <p:spPr>
          <a:xfrm>
            <a:off x="7904016" y="2978340"/>
            <a:ext cx="1136073" cy="99752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3600" dirty="0">
                <a:solidFill>
                  <a:schemeClr val="tx1"/>
                </a:solidFill>
              </a:rPr>
              <a:t>D</a:t>
            </a:r>
            <a:endParaRPr kumimoji="1" lang="ja-JP" altLang="en-US" sz="3600" dirty="0">
              <a:solidFill>
                <a:schemeClr val="tx1"/>
              </a:solidFill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FDFB6E11-FF1F-D7C2-33E0-4CDD70637751}"/>
              </a:ext>
            </a:extLst>
          </p:cNvPr>
          <p:cNvSpPr/>
          <p:nvPr/>
        </p:nvSpPr>
        <p:spPr>
          <a:xfrm>
            <a:off x="2698173" y="4209151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3993A214-C13D-9380-45D4-1DBE926F4FCC}"/>
              </a:ext>
            </a:extLst>
          </p:cNvPr>
          <p:cNvSpPr/>
          <p:nvPr/>
        </p:nvSpPr>
        <p:spPr>
          <a:xfrm>
            <a:off x="4776352" y="4224863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FFF4B925-9D1B-7ADF-D9ED-A8D523D399B0}"/>
              </a:ext>
            </a:extLst>
          </p:cNvPr>
          <p:cNvSpPr/>
          <p:nvPr/>
        </p:nvSpPr>
        <p:spPr>
          <a:xfrm rot="19661950">
            <a:off x="7161535" y="3900118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DF7F4DB9-0460-A6BF-B4C6-C74D153C94BD}"/>
              </a:ext>
            </a:extLst>
          </p:cNvPr>
          <p:cNvSpPr/>
          <p:nvPr/>
        </p:nvSpPr>
        <p:spPr>
          <a:xfrm rot="1659877">
            <a:off x="7160525" y="2888435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70A4E1E6-6751-5C02-CD0E-657FC1E7BE78}"/>
              </a:ext>
            </a:extLst>
          </p:cNvPr>
          <p:cNvSpPr/>
          <p:nvPr/>
        </p:nvSpPr>
        <p:spPr>
          <a:xfrm>
            <a:off x="9182095" y="3337372"/>
            <a:ext cx="658094" cy="35085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/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 xmlns:m="http://schemas.openxmlformats.org/officeDocument/2006/math"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𝑃</m:t>
                    </m:r>
                    <m:r>
                      <a:rPr kumimoji="1" lang="en-US" altLang="ja-JP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</m:oMath>
                </a14:m>
                <a:r>
                  <a:rPr kumimoji="1" lang="en-US" altLang="ja-JP" dirty="0">
                    <a:solidFill>
                      <a:schemeClr val="tx1"/>
                    </a:solidFill>
                  </a:rPr>
                  <a:t>the sample is not fake)</a:t>
                </a:r>
                <a:endParaRPr kumimoji="1" lang="ja-JP" altLang="en-US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9FB80ECC-F4F0-9F4F-FF2C-E367F93D4D6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015288" y="2930236"/>
                <a:ext cx="2010457" cy="1215543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15BEF8F-091B-CA74-0BF9-9738765F2ADA}"/>
              </a:ext>
            </a:extLst>
          </p:cNvPr>
          <p:cNvSpPr txBox="1"/>
          <p:nvPr/>
        </p:nvSpPr>
        <p:spPr>
          <a:xfrm flipH="1">
            <a:off x="838200" y="1402237"/>
            <a:ext cx="105155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000" dirty="0"/>
              <a:t>What do we do if we want a G network that takes a geographical map and outputs a crime map?</a:t>
            </a:r>
            <a:endParaRPr kumimoji="1" lang="ja-JP" altLang="en-US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1032C7-D165-98C5-4269-CDB79D88A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31532" y="3705277"/>
            <a:ext cx="1431560" cy="1388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>
            <a:extLst>
              <a:ext uri="{FF2B5EF4-FFF2-40B4-BE49-F238E27FC236}">
                <a16:creationId xmlns:a16="http://schemas.microsoft.com/office/drawing/2014/main" id="{07321DC8-B070-F369-C15C-120A5777B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9103" y="3744422"/>
            <a:ext cx="1431560" cy="1421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4453E2F0-4ABE-A21B-6F8D-27311C919D9D}"/>
              </a:ext>
            </a:extLst>
          </p:cNvPr>
          <p:cNvSpPr txBox="1"/>
          <p:nvPr/>
        </p:nvSpPr>
        <p:spPr>
          <a:xfrm>
            <a:off x="5509103" y="5144544"/>
            <a:ext cx="1710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Fake crime map</a:t>
            </a:r>
            <a:endParaRPr kumimoji="1" lang="ja-JP" altLang="en-US" dirty="0"/>
          </a:p>
        </p:txBody>
      </p:sp>
      <p:sp>
        <p:nvSpPr>
          <p:cNvPr id="23" name="Arrow: U-Turn 22">
            <a:extLst>
              <a:ext uri="{FF2B5EF4-FFF2-40B4-BE49-F238E27FC236}">
                <a16:creationId xmlns:a16="http://schemas.microsoft.com/office/drawing/2014/main" id="{F0C9298E-5964-F795-549C-5547ABF5FA0F}"/>
              </a:ext>
            </a:extLst>
          </p:cNvPr>
          <p:cNvSpPr/>
          <p:nvPr/>
        </p:nvSpPr>
        <p:spPr>
          <a:xfrm flipV="1">
            <a:off x="1822053" y="5528584"/>
            <a:ext cx="7081086" cy="603906"/>
          </a:xfrm>
          <a:prstGeom prst="uturnArrow">
            <a:avLst>
              <a:gd name="adj1" fmla="val 25000"/>
              <a:gd name="adj2" fmla="val 16760"/>
              <a:gd name="adj3" fmla="val 0"/>
              <a:gd name="adj4" fmla="val 43750"/>
              <a:gd name="adj5" fmla="val 77339"/>
            </a:avLst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4" name="Arrow: Down 23">
            <a:extLst>
              <a:ext uri="{FF2B5EF4-FFF2-40B4-BE49-F238E27FC236}">
                <a16:creationId xmlns:a16="http://schemas.microsoft.com/office/drawing/2014/main" id="{23D1771F-1D06-0535-C99F-2184DF1827FD}"/>
              </a:ext>
            </a:extLst>
          </p:cNvPr>
          <p:cNvSpPr/>
          <p:nvPr/>
        </p:nvSpPr>
        <p:spPr>
          <a:xfrm flipV="1">
            <a:off x="8618556" y="4012918"/>
            <a:ext cx="365373" cy="1607719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58F0CD5-F19C-77D8-5233-542BEACD8C9E}"/>
              </a:ext>
            </a:extLst>
          </p:cNvPr>
          <p:cNvSpPr txBox="1"/>
          <p:nvPr/>
        </p:nvSpPr>
        <p:spPr>
          <a:xfrm>
            <a:off x="7015320" y="4305847"/>
            <a:ext cx="166378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Actual map - </a:t>
            </a:r>
          </a:p>
          <a:p>
            <a:r>
              <a:rPr kumimoji="1" lang="en-US" altLang="ja-JP" b="1" dirty="0"/>
              <a:t>fake crime map</a:t>
            </a:r>
          </a:p>
          <a:p>
            <a:r>
              <a:rPr kumimoji="1" lang="en-US" altLang="ja-JP" b="1" dirty="0"/>
              <a:t>pair</a:t>
            </a:r>
            <a:endParaRPr kumimoji="1" lang="ja-JP" altLang="en-US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C002F2-A222-6E06-C45E-1F1AEC94B492}"/>
              </a:ext>
            </a:extLst>
          </p:cNvPr>
          <p:cNvSpPr txBox="1"/>
          <p:nvPr/>
        </p:nvSpPr>
        <p:spPr>
          <a:xfrm>
            <a:off x="1292551" y="5120058"/>
            <a:ext cx="12705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Actual map</a:t>
            </a:r>
            <a:endParaRPr kumimoji="1" lang="ja-JP" alt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0C658E12-9F4E-2F2A-A141-06C6CF9DEB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2510" y="1904964"/>
            <a:ext cx="837218" cy="1591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8671E6-8809-61AC-BCF0-F68EAD7AD7EF}"/>
              </a:ext>
            </a:extLst>
          </p:cNvPr>
          <p:cNvSpPr txBox="1"/>
          <p:nvPr/>
        </p:nvSpPr>
        <p:spPr>
          <a:xfrm>
            <a:off x="4175260" y="2070681"/>
            <a:ext cx="1972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Actual map</a:t>
            </a:r>
          </a:p>
          <a:p>
            <a:r>
              <a:rPr kumimoji="1" lang="en-US" altLang="ja-JP" b="1" dirty="0"/>
              <a:t>- actual crime map</a:t>
            </a:r>
          </a:p>
          <a:p>
            <a:r>
              <a:rPr kumimoji="1" lang="en-US" altLang="ja-JP" b="1" dirty="0"/>
              <a:t>pair</a:t>
            </a:r>
          </a:p>
        </p:txBody>
      </p:sp>
    </p:spTree>
    <p:extLst>
      <p:ext uri="{BB962C8B-B14F-4D97-AF65-F5344CB8AC3E}">
        <p14:creationId xmlns:p14="http://schemas.microsoft.com/office/powerpoint/2010/main" val="1522915454"/>
      </p:ext>
    </p:extLst>
  </p:cSld>
  <p:clrMapOvr>
    <a:masterClrMapping/>
  </p:clrMapOvr>
</p:sld>
</file>

<file path=ppt/theme/theme1.xml><?xml version="1.0" encoding="utf-8"?>
<a:theme xmlns:a="http://schemas.openxmlformats.org/drawingml/2006/main" name="ユーザー設定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85_TF10081922_Win32" id="{F5346758-FCFC-4768-A0D5-5D98CA22AE7D}" vid="{95E17E32-21CE-414D-883D-B820BF1E38DC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{85B5101A-1DB0-41B8-8952-5B2CB5FEA328}tf10081922_win32</Template>
  <TotalTime>417</TotalTime>
  <Words>683</Words>
  <Application>Microsoft Office PowerPoint</Application>
  <PresentationFormat>Widescreen</PresentationFormat>
  <Paragraphs>179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Meiryo UI</vt:lpstr>
      <vt:lpstr>Arial</vt:lpstr>
      <vt:lpstr>Cambria Math</vt:lpstr>
      <vt:lpstr>Quire Sans Pro Light</vt:lpstr>
      <vt:lpstr>Segoe UI</vt:lpstr>
      <vt:lpstr>Segoe UI Historic</vt:lpstr>
      <vt:lpstr>Tisa Offc Serif Pro</vt:lpstr>
      <vt:lpstr>ユーザー設定</vt:lpstr>
      <vt:lpstr>Tallahassee Crime Map</vt:lpstr>
      <vt:lpstr>Project At A Glance </vt:lpstr>
      <vt:lpstr>Generative Adversarial Network</vt:lpstr>
      <vt:lpstr>Generative Adversarial Network</vt:lpstr>
      <vt:lpstr>Conditional GAN (Pix2pix)</vt:lpstr>
      <vt:lpstr>Conditional GAN (Pix2pix)</vt:lpstr>
      <vt:lpstr>Conditional GAN (Pix2pix)</vt:lpstr>
      <vt:lpstr>Conditional GAN (Pix2pix)</vt:lpstr>
      <vt:lpstr>Conditional GAN (Pix2pix)</vt:lpstr>
      <vt:lpstr>Conditional GAN (Pix2pix)</vt:lpstr>
      <vt:lpstr>Team Structure</vt:lpstr>
      <vt:lpstr>Rough plan</vt:lpstr>
      <vt:lpstr>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Tallahassee Crime Map</dc:title>
  <dc:creator>Mao Nishino</dc:creator>
  <cp:lastModifiedBy>Mao Nishino</cp:lastModifiedBy>
  <cp:revision>1</cp:revision>
  <dcterms:created xsi:type="dcterms:W3CDTF">2023-12-29T20:09:47Z</dcterms:created>
  <dcterms:modified xsi:type="dcterms:W3CDTF">2024-01-04T18:40:59Z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